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4">
  <p:sldMasterIdLst>
    <p:sldMasterId id="2147483648" r:id="rId1"/>
    <p:sldMasterId id="2147483663" r:id="rId2"/>
  </p:sldMasterIdLst>
  <p:notesMasterIdLst>
    <p:notesMasterId r:id="rId15"/>
  </p:notesMasterIdLst>
  <p:sldIdLst>
    <p:sldId id="582" r:id="rId3"/>
    <p:sldId id="563" r:id="rId4"/>
    <p:sldId id="559" r:id="rId5"/>
    <p:sldId id="575" r:id="rId6"/>
    <p:sldId id="578" r:id="rId7"/>
    <p:sldId id="573" r:id="rId8"/>
    <p:sldId id="574" r:id="rId9"/>
    <p:sldId id="568" r:id="rId10"/>
    <p:sldId id="571" r:id="rId11"/>
    <p:sldId id="566" r:id="rId12"/>
    <p:sldId id="572" r:id="rId13"/>
    <p:sldId id="577" r:id="rId14"/>
  </p:sldIdLst>
  <p:sldSz cx="10693400" cy="7561263"/>
  <p:notesSz cx="6718300" cy="9867900"/>
  <p:defaultTextStyle>
    <a:defPPr>
      <a:defRPr lang="ru-RU"/>
    </a:defPPr>
    <a:lvl1pPr marL="0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344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2688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032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5376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6719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8064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49408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0751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382">
          <p15:clr>
            <a:srgbClr val="A4A3A4"/>
          </p15:clr>
        </p15:guide>
        <p15:guide id="2" orient="horz" pos="1116">
          <p15:clr>
            <a:srgbClr val="A4A3A4"/>
          </p15:clr>
        </p15:guide>
        <p15:guide id="3" orient="horz" pos="348">
          <p15:clr>
            <a:srgbClr val="A4A3A4"/>
          </p15:clr>
        </p15:guide>
        <p15:guide id="4" orient="horz" pos="4470">
          <p15:clr>
            <a:srgbClr val="A4A3A4"/>
          </p15:clr>
        </p15:guide>
        <p15:guide id="5" pos="3368">
          <p15:clr>
            <a:srgbClr val="A4A3A4"/>
          </p15:clr>
        </p15:guide>
        <p15:guide id="6" pos="828">
          <p15:clr>
            <a:srgbClr val="A4A3A4"/>
          </p15:clr>
        </p15:guide>
        <p15:guide id="7" pos="1824">
          <p15:clr>
            <a:srgbClr val="A4A3A4"/>
          </p15:clr>
        </p15:guide>
        <p15:guide id="8" pos="6011">
          <p15:clr>
            <a:srgbClr val="A4A3A4"/>
          </p15:clr>
        </p15:guide>
        <p15:guide id="9" pos="6457">
          <p15:clr>
            <a:srgbClr val="A4A3A4"/>
          </p15:clr>
        </p15:guide>
        <p15:guide id="10" pos="60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08" userDrawn="1">
          <p15:clr>
            <a:srgbClr val="A4A3A4"/>
          </p15:clr>
        </p15:guide>
        <p15:guide id="2" pos="2116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CBCE"/>
    <a:srgbClr val="376092"/>
    <a:srgbClr val="D0D8E8"/>
    <a:srgbClr val="4F81BD"/>
    <a:srgbClr val="0066CC"/>
    <a:srgbClr val="035DC9"/>
    <a:srgbClr val="E4CECE"/>
    <a:srgbClr val="0074BF"/>
    <a:srgbClr val="0072BD"/>
    <a:srgbClr val="3381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A488322-F2BA-4B5B-9748-0D474271808F}" styleName="Средний стиль 3 -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Темный стиль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2237" autoAdjust="0"/>
    <p:restoredTop sz="94775" autoAdjust="0"/>
  </p:normalViewPr>
  <p:slideViewPr>
    <p:cSldViewPr showGuides="1">
      <p:cViewPr varScale="1">
        <p:scale>
          <a:sx n="96" d="100"/>
          <a:sy n="96" d="100"/>
        </p:scale>
        <p:origin x="-1128" y="-108"/>
      </p:cViewPr>
      <p:guideLst>
        <p:guide orient="horz" pos="2382"/>
        <p:guide orient="horz" pos="1116"/>
        <p:guide orient="horz" pos="348"/>
        <p:guide orient="horz" pos="4470"/>
        <p:guide pos="3368"/>
        <p:guide pos="828"/>
        <p:guide pos="1824"/>
        <p:guide pos="6011"/>
        <p:guide pos="6457"/>
        <p:guide pos="606"/>
      </p:guideLst>
    </p:cSldViewPr>
  </p:slideViewPr>
  <p:outlineViewPr>
    <p:cViewPr>
      <p:scale>
        <a:sx n="33" d="100"/>
        <a:sy n="33" d="100"/>
      </p:scale>
      <p:origin x="0" y="132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-1932" y="-96"/>
      </p:cViewPr>
      <p:guideLst>
        <p:guide orient="horz" pos="3108"/>
        <p:guide pos="211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0" y="15"/>
            <a:ext cx="2911265" cy="493395"/>
          </a:xfrm>
          <a:prstGeom prst="rect">
            <a:avLst/>
          </a:prstGeom>
        </p:spPr>
        <p:txBody>
          <a:bodyPr vert="horz" lIns="91188" tIns="45594" rIns="91188" bIns="45594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05492" y="15"/>
            <a:ext cx="2911265" cy="493395"/>
          </a:xfrm>
          <a:prstGeom prst="rect">
            <a:avLst/>
          </a:prstGeom>
        </p:spPr>
        <p:txBody>
          <a:bodyPr vert="horz" lIns="91188" tIns="45594" rIns="91188" bIns="45594" rtlCol="0"/>
          <a:lstStyle>
            <a:lvl1pPr algn="r">
              <a:defRPr sz="1200"/>
            </a:lvl1pPr>
          </a:lstStyle>
          <a:p>
            <a:fld id="{54B2CB9A-35A0-44DF-9563-3B4294FF58F5}" type="datetimeFigureOut">
              <a:rPr lang="ru-RU" smtClean="0"/>
              <a:pPr/>
              <a:t>02.05.2017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39775" y="741363"/>
            <a:ext cx="5238750" cy="37036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188" tIns="45594" rIns="91188" bIns="45594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1832" y="4687269"/>
            <a:ext cx="5374640" cy="4440555"/>
          </a:xfrm>
          <a:prstGeom prst="rect">
            <a:avLst/>
          </a:prstGeom>
        </p:spPr>
        <p:txBody>
          <a:bodyPr vert="horz" lIns="91188" tIns="45594" rIns="91188" bIns="45594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0" y="9372807"/>
            <a:ext cx="2911265" cy="493395"/>
          </a:xfrm>
          <a:prstGeom prst="rect">
            <a:avLst/>
          </a:prstGeom>
        </p:spPr>
        <p:txBody>
          <a:bodyPr vert="horz" lIns="91188" tIns="45594" rIns="91188" bIns="45594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05492" y="9372807"/>
            <a:ext cx="2911265" cy="493395"/>
          </a:xfrm>
          <a:prstGeom prst="rect">
            <a:avLst/>
          </a:prstGeom>
        </p:spPr>
        <p:txBody>
          <a:bodyPr vert="horz" lIns="91188" tIns="45594" rIns="91188" bIns="45594" rtlCol="0" anchor="b"/>
          <a:lstStyle>
            <a:lvl1pPr algn="r">
              <a:defRPr sz="1200"/>
            </a:lvl1pPr>
          </a:lstStyle>
          <a:p>
            <a:fld id="{67CAF5B9-CC1E-4A3E-B04F-728BB30B0B5D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1232560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21344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42688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64032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85376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06719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28064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49408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70751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CAF5B9-CC1E-4A3E-B04F-728BB30B0B5D}" type="slidenum">
              <a:rPr lang="ru-RU" smtClean="0"/>
              <a:pPr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028181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CAF5B9-CC1E-4A3E-B04F-728BB30B0B5D}" type="slidenum">
              <a:rPr lang="ru-RU" smtClean="0"/>
              <a:pPr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2277475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CAF5B9-CC1E-4A3E-B04F-728BB30B0B5D}" type="slidenum">
              <a:rPr lang="ru-RU" smtClean="0"/>
              <a:pPr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2138282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8" y="1574"/>
            <a:ext cx="10691812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802005" y="3708625"/>
            <a:ext cx="9089390" cy="1620771"/>
          </a:xfrm>
        </p:spPr>
        <p:txBody>
          <a:bodyPr>
            <a:normAutofit/>
          </a:bodyPr>
          <a:lstStyle>
            <a:lvl1pPr>
              <a:defRPr sz="57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604010" y="5364807"/>
            <a:ext cx="7485380" cy="1932323"/>
          </a:xfrm>
        </p:spPr>
        <p:txBody>
          <a:bodyPr>
            <a:normAutofit/>
          </a:bodyPr>
          <a:lstStyle>
            <a:lvl1pPr marL="0" indent="0" algn="ctr">
              <a:buNone/>
              <a:defRPr sz="3200" b="0">
                <a:solidFill>
                  <a:schemeClr val="bg1"/>
                </a:solidFill>
                <a:latin typeface="+mj-lt"/>
              </a:defRPr>
            </a:lvl1pPr>
            <a:lvl2pPr marL="5213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26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0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5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67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8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494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07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/>
          <a:lstStyle>
            <a:lvl1pPr marL="0" indent="0">
              <a:buNone/>
              <a:defRPr sz="3700"/>
            </a:lvl1pPr>
            <a:lvl2pPr marL="521344" indent="0">
              <a:buNone/>
              <a:defRPr sz="3200"/>
            </a:lvl2pPr>
            <a:lvl3pPr marL="1042688" indent="0">
              <a:buNone/>
              <a:defRPr sz="2700"/>
            </a:lvl3pPr>
            <a:lvl4pPr marL="1564032" indent="0">
              <a:buNone/>
              <a:defRPr sz="2300"/>
            </a:lvl4pPr>
            <a:lvl5pPr marL="2085376" indent="0">
              <a:buNone/>
              <a:defRPr sz="2300"/>
            </a:lvl5pPr>
            <a:lvl6pPr marL="2606719" indent="0">
              <a:buNone/>
              <a:defRPr sz="2300"/>
            </a:lvl6pPr>
            <a:lvl7pPr marL="3128064" indent="0">
              <a:buNone/>
              <a:defRPr sz="2300"/>
            </a:lvl7pPr>
            <a:lvl8pPr marL="3649408" indent="0">
              <a:buNone/>
              <a:defRPr sz="2300"/>
            </a:lvl8pPr>
            <a:lvl9pPr marL="4170751" indent="0">
              <a:buNone/>
              <a:defRPr sz="2300"/>
            </a:lvl9pPr>
          </a:lstStyle>
          <a:p>
            <a:r>
              <a:rPr lang="ru-RU" dirty="0" smtClean="0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344" indent="0">
              <a:buNone/>
              <a:defRPr sz="1400"/>
            </a:lvl2pPr>
            <a:lvl3pPr marL="1042688" indent="0">
              <a:buNone/>
              <a:defRPr sz="1100"/>
            </a:lvl3pPr>
            <a:lvl4pPr marL="1564032" indent="0">
              <a:buNone/>
              <a:defRPr sz="1000"/>
            </a:lvl4pPr>
            <a:lvl5pPr marL="2085376" indent="0">
              <a:buNone/>
              <a:defRPr sz="1000"/>
            </a:lvl5pPr>
            <a:lvl6pPr marL="2606719" indent="0">
              <a:buNone/>
              <a:defRPr sz="1000"/>
            </a:lvl6pPr>
            <a:lvl7pPr marL="3128064" indent="0">
              <a:buNone/>
              <a:defRPr sz="1000"/>
            </a:lvl7pPr>
            <a:lvl8pPr marL="3649408" indent="0">
              <a:buNone/>
              <a:defRPr sz="1000"/>
            </a:lvl8pPr>
            <a:lvl9pPr marL="4170751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067112" y="334306"/>
            <a:ext cx="2812588" cy="71131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5639" y="334306"/>
            <a:ext cx="8263250" cy="71131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8" y="1574"/>
            <a:ext cx="10691812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802005" y="3708625"/>
            <a:ext cx="9089390" cy="1620771"/>
          </a:xfrm>
        </p:spPr>
        <p:txBody>
          <a:bodyPr>
            <a:normAutofit/>
          </a:bodyPr>
          <a:lstStyle>
            <a:lvl1pPr>
              <a:defRPr sz="57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604010" y="5364807"/>
            <a:ext cx="7485380" cy="1932323"/>
          </a:xfrm>
        </p:spPr>
        <p:txBody>
          <a:bodyPr>
            <a:normAutofit/>
          </a:bodyPr>
          <a:lstStyle>
            <a:lvl1pPr marL="0" indent="0" algn="ctr">
              <a:buNone/>
              <a:defRPr sz="3200" b="0">
                <a:solidFill>
                  <a:schemeClr val="bg1"/>
                </a:solidFill>
                <a:latin typeface="+mj-lt"/>
              </a:defRPr>
            </a:lvl1pPr>
            <a:lvl2pPr marL="5213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26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0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5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67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8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494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07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705034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9" y="2110"/>
            <a:ext cx="10691813" cy="755863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8" y="1771652"/>
            <a:ext cx="8561139" cy="5324475"/>
          </a:xfrm>
        </p:spPr>
        <p:txBody>
          <a:bodyPr/>
          <a:lstStyle>
            <a:lvl1pPr marL="363410" indent="0">
              <a:buFontTx/>
              <a:buNone/>
              <a:defRPr b="1">
                <a:latin typeface="+mj-lt"/>
              </a:defRPr>
            </a:lvl1pPr>
            <a:lvl2pPr marL="360235" indent="3175">
              <a:defRPr>
                <a:latin typeface="+mj-lt"/>
              </a:defRPr>
            </a:lvl2pPr>
            <a:lvl3pPr marL="628428" indent="-260258">
              <a:tabLst/>
              <a:defRPr>
                <a:latin typeface="+mj-lt"/>
              </a:defRPr>
            </a:lvl3pPr>
            <a:lvl4pPr marL="0" indent="360235">
              <a:lnSpc>
                <a:spcPts val="1800"/>
              </a:lnSpc>
              <a:spcBef>
                <a:spcPts val="400"/>
              </a:spcBef>
              <a:defRPr>
                <a:latin typeface="+mj-lt"/>
              </a:defRPr>
            </a:lvl4pPr>
            <a:lvl5pPr>
              <a:lnSpc>
                <a:spcPts val="1800"/>
              </a:lnSpc>
              <a:spcBef>
                <a:spcPts val="400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6930876" y="5652841"/>
            <a:ext cx="1080120" cy="415498"/>
          </a:xfrm>
          <a:prstGeom prst="rect">
            <a:avLst/>
          </a:prstGeom>
          <a:noFill/>
        </p:spPr>
        <p:txBody>
          <a:bodyPr wrap="square" lIns="91408" tIns="45704" rIns="91408" bIns="45704" rtlCol="0">
            <a:noAutofit/>
          </a:bodyPr>
          <a:lstStyle/>
          <a:p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962026" y="552454"/>
            <a:ext cx="8580438" cy="1219199"/>
          </a:xfrm>
        </p:spPr>
        <p:txBody>
          <a:bodyPr/>
          <a:lstStyle>
            <a:lvl1pPr marL="0" marR="0" indent="0" defTabSz="104268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marL="0" marR="0" lvl="0" indent="0" defTabSz="104268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291663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2" y="520"/>
            <a:ext cx="10691813" cy="755863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8" y="1771652"/>
            <a:ext cx="8561139" cy="5324475"/>
          </a:xfrm>
        </p:spPr>
        <p:txBody>
          <a:bodyPr/>
          <a:lstStyle>
            <a:lvl1pPr marL="363410" indent="0">
              <a:buFontTx/>
              <a:buNone/>
              <a:defRPr b="1">
                <a:latin typeface="+mj-lt"/>
              </a:defRPr>
            </a:lvl1pPr>
            <a:lvl2pPr marL="363410" indent="0">
              <a:defRPr>
                <a:latin typeface="+mj-lt"/>
              </a:defRPr>
            </a:lvl2pPr>
            <a:lvl3pPr marL="628428" indent="-260258">
              <a:defRPr>
                <a:latin typeface="+mj-lt"/>
              </a:defRPr>
            </a:lvl3pPr>
            <a:lvl4pPr marL="0" indent="360235">
              <a:defRPr>
                <a:latin typeface="+mj-lt"/>
              </a:defRPr>
            </a:lvl4pPr>
            <a:lvl5pPr marL="1434593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961197" y="552454"/>
            <a:ext cx="8581268" cy="1219199"/>
          </a:xfrm>
        </p:spPr>
        <p:txBody>
          <a:bodyPr/>
          <a:lstStyle>
            <a:lvl1pPr marL="0" marR="0" indent="0" defTabSz="104268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marL="0" marR="0" lvl="0" indent="0" defTabSz="104268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930272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2" y="2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8" y="1116335"/>
            <a:ext cx="8561139" cy="2232248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8" y="3781425"/>
            <a:ext cx="8561139" cy="3314700"/>
          </a:xfrm>
        </p:spPr>
        <p:txBody>
          <a:bodyPr anchor="t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3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26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0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537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671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80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4940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07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512101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9" y="2110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1"/>
            <a:ext cx="8580438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62026" y="1771650"/>
            <a:ext cx="4234282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9960" y="1771650"/>
            <a:ext cx="4262505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052526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0"/>
            <a:ext cx="9196705" cy="12192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7" y="1771650"/>
            <a:ext cx="4297419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344" indent="0">
              <a:buNone/>
              <a:defRPr sz="2300" b="1"/>
            </a:lvl2pPr>
            <a:lvl3pPr marL="1042688" indent="0">
              <a:buNone/>
              <a:defRPr sz="2100" b="1"/>
            </a:lvl3pPr>
            <a:lvl4pPr marL="1564032" indent="0">
              <a:buNone/>
              <a:defRPr sz="1800" b="1"/>
            </a:lvl4pPr>
            <a:lvl5pPr marL="2085376" indent="0">
              <a:buNone/>
              <a:defRPr sz="1800" b="1"/>
            </a:lvl5pPr>
            <a:lvl6pPr marL="2606719" indent="0">
              <a:buNone/>
              <a:defRPr sz="1800" b="1"/>
            </a:lvl6pPr>
            <a:lvl7pPr marL="3128064" indent="0">
              <a:buNone/>
              <a:defRPr sz="1800" b="1"/>
            </a:lvl7pPr>
            <a:lvl8pPr marL="3649408" indent="0">
              <a:buNone/>
              <a:defRPr sz="1800" b="1"/>
            </a:lvl8pPr>
            <a:lvl9pPr marL="4170751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962027" y="2397901"/>
            <a:ext cx="4297419" cy="469822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346703" y="1771650"/>
            <a:ext cx="4195762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344" indent="0">
              <a:buNone/>
              <a:defRPr sz="2300" b="1"/>
            </a:lvl2pPr>
            <a:lvl3pPr marL="1042688" indent="0">
              <a:buNone/>
              <a:defRPr sz="2100" b="1"/>
            </a:lvl3pPr>
            <a:lvl4pPr marL="1564032" indent="0">
              <a:buNone/>
              <a:defRPr sz="1800" b="1"/>
            </a:lvl4pPr>
            <a:lvl5pPr marL="2085376" indent="0">
              <a:buNone/>
              <a:defRPr sz="1800" b="1"/>
            </a:lvl5pPr>
            <a:lvl6pPr marL="2606719" indent="0">
              <a:buNone/>
              <a:defRPr sz="1800" b="1"/>
            </a:lvl6pPr>
            <a:lvl7pPr marL="3128064" indent="0">
              <a:buNone/>
              <a:defRPr sz="1800" b="1"/>
            </a:lvl7pPr>
            <a:lvl8pPr marL="3649408" indent="0">
              <a:buNone/>
              <a:defRPr sz="1800" b="1"/>
            </a:lvl8pPr>
            <a:lvl9pPr marL="4170751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346703" y="2412479"/>
            <a:ext cx="4195762" cy="4683646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626616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9" y="2110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1"/>
            <a:ext cx="9196705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26174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9" y="2110"/>
            <a:ext cx="10691813" cy="755863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8" y="1771652"/>
            <a:ext cx="8561139" cy="5324475"/>
          </a:xfrm>
        </p:spPr>
        <p:txBody>
          <a:bodyPr/>
          <a:lstStyle>
            <a:lvl1pPr marL="363410" indent="0">
              <a:buFontTx/>
              <a:buNone/>
              <a:defRPr b="1">
                <a:latin typeface="+mj-lt"/>
              </a:defRPr>
            </a:lvl1pPr>
            <a:lvl2pPr marL="360235" indent="3175">
              <a:defRPr>
                <a:latin typeface="+mj-lt"/>
              </a:defRPr>
            </a:lvl2pPr>
            <a:lvl3pPr marL="628428" indent="-260258">
              <a:tabLst/>
              <a:defRPr>
                <a:latin typeface="+mj-lt"/>
              </a:defRPr>
            </a:lvl3pPr>
            <a:lvl4pPr marL="0" indent="360235">
              <a:lnSpc>
                <a:spcPts val="1800"/>
              </a:lnSpc>
              <a:spcBef>
                <a:spcPts val="400"/>
              </a:spcBef>
              <a:defRPr>
                <a:latin typeface="+mj-lt"/>
              </a:defRPr>
            </a:lvl4pPr>
            <a:lvl5pPr>
              <a:lnSpc>
                <a:spcPts val="1800"/>
              </a:lnSpc>
              <a:spcBef>
                <a:spcPts val="400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6930876" y="5652841"/>
            <a:ext cx="1080120" cy="415498"/>
          </a:xfrm>
          <a:prstGeom prst="rect">
            <a:avLst/>
          </a:prstGeom>
          <a:noFill/>
        </p:spPr>
        <p:txBody>
          <a:bodyPr wrap="square" lIns="91408" tIns="45704" rIns="91408" bIns="45704" rtlCol="0">
            <a:noAutofit/>
          </a:bodyPr>
          <a:lstStyle/>
          <a:p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962026" y="552454"/>
            <a:ext cx="8580438" cy="1219199"/>
          </a:xfrm>
        </p:spPr>
        <p:txBody>
          <a:bodyPr/>
          <a:lstStyle>
            <a:lvl1pPr marL="0" marR="0" indent="0" defTabSz="104268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marL="0" marR="0" lvl="0" indent="0" defTabSz="104268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578975" y="6474804"/>
            <a:ext cx="663576" cy="720080"/>
          </a:xfrm>
          <a:prstGeom prst="rect">
            <a:avLst/>
          </a:prstGeom>
        </p:spPr>
        <p:txBody>
          <a:bodyPr vert="horz" lIns="104269" tIns="52135" rIns="104269" bIns="52135" rtlCol="0" anchor="ctr">
            <a:normAutofit/>
          </a:bodyPr>
          <a:lstStyle>
            <a:lvl1pPr algn="ctr">
              <a:defRPr sz="2700" i="0">
                <a:solidFill>
                  <a:schemeClr val="bg1"/>
                </a:solidFill>
                <a:latin typeface="+mj-lt"/>
              </a:defRPr>
            </a:lvl1pPr>
          </a:lstStyle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059981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3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73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344" indent="0">
              <a:buNone/>
              <a:defRPr sz="1400"/>
            </a:lvl2pPr>
            <a:lvl3pPr marL="1042688" indent="0">
              <a:buNone/>
              <a:defRPr sz="1100"/>
            </a:lvl3pPr>
            <a:lvl4pPr marL="1564032" indent="0">
              <a:buNone/>
              <a:defRPr sz="1000"/>
            </a:lvl4pPr>
            <a:lvl5pPr marL="2085376" indent="0">
              <a:buNone/>
              <a:defRPr sz="1000"/>
            </a:lvl5pPr>
            <a:lvl6pPr marL="2606719" indent="0">
              <a:buNone/>
              <a:defRPr sz="1000"/>
            </a:lvl6pPr>
            <a:lvl7pPr marL="3128064" indent="0">
              <a:buNone/>
              <a:defRPr sz="1000"/>
            </a:lvl7pPr>
            <a:lvl8pPr marL="3649408" indent="0">
              <a:buNone/>
              <a:defRPr sz="1000"/>
            </a:lvl8pPr>
            <a:lvl9pPr marL="4170751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737896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/>
          <a:lstStyle>
            <a:lvl1pPr marL="0" indent="0">
              <a:buNone/>
              <a:defRPr sz="3700"/>
            </a:lvl1pPr>
            <a:lvl2pPr marL="521344" indent="0">
              <a:buNone/>
              <a:defRPr sz="3200"/>
            </a:lvl2pPr>
            <a:lvl3pPr marL="1042688" indent="0">
              <a:buNone/>
              <a:defRPr sz="2700"/>
            </a:lvl3pPr>
            <a:lvl4pPr marL="1564032" indent="0">
              <a:buNone/>
              <a:defRPr sz="2300"/>
            </a:lvl4pPr>
            <a:lvl5pPr marL="2085376" indent="0">
              <a:buNone/>
              <a:defRPr sz="2300"/>
            </a:lvl5pPr>
            <a:lvl6pPr marL="2606719" indent="0">
              <a:buNone/>
              <a:defRPr sz="2300"/>
            </a:lvl6pPr>
            <a:lvl7pPr marL="3128064" indent="0">
              <a:buNone/>
              <a:defRPr sz="2300"/>
            </a:lvl7pPr>
            <a:lvl8pPr marL="3649408" indent="0">
              <a:buNone/>
              <a:defRPr sz="2300"/>
            </a:lvl8pPr>
            <a:lvl9pPr marL="4170751" indent="0">
              <a:buNone/>
              <a:defRPr sz="2300"/>
            </a:lvl9pPr>
          </a:lstStyle>
          <a:p>
            <a:r>
              <a:rPr lang="ru-RU" dirty="0" smtClean="0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344" indent="0">
              <a:buNone/>
              <a:defRPr sz="1400"/>
            </a:lvl2pPr>
            <a:lvl3pPr marL="1042688" indent="0">
              <a:buNone/>
              <a:defRPr sz="1100"/>
            </a:lvl3pPr>
            <a:lvl4pPr marL="1564032" indent="0">
              <a:buNone/>
              <a:defRPr sz="1000"/>
            </a:lvl4pPr>
            <a:lvl5pPr marL="2085376" indent="0">
              <a:buNone/>
              <a:defRPr sz="1000"/>
            </a:lvl5pPr>
            <a:lvl6pPr marL="2606719" indent="0">
              <a:buNone/>
              <a:defRPr sz="1000"/>
            </a:lvl6pPr>
            <a:lvl7pPr marL="3128064" indent="0">
              <a:buNone/>
              <a:defRPr sz="1000"/>
            </a:lvl7pPr>
            <a:lvl8pPr marL="3649408" indent="0">
              <a:buNone/>
              <a:defRPr sz="1000"/>
            </a:lvl8pPr>
            <a:lvl9pPr marL="4170751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333836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3818568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067112" y="334306"/>
            <a:ext cx="2812588" cy="71131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5639" y="334306"/>
            <a:ext cx="8263250" cy="71131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65214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2" y="520"/>
            <a:ext cx="10691813" cy="755863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8" y="1771652"/>
            <a:ext cx="8561139" cy="5324475"/>
          </a:xfrm>
        </p:spPr>
        <p:txBody>
          <a:bodyPr/>
          <a:lstStyle>
            <a:lvl1pPr marL="363410" indent="0">
              <a:buFontTx/>
              <a:buNone/>
              <a:defRPr b="1">
                <a:latin typeface="+mj-lt"/>
              </a:defRPr>
            </a:lvl1pPr>
            <a:lvl2pPr marL="363410" indent="0">
              <a:defRPr>
                <a:latin typeface="+mj-lt"/>
              </a:defRPr>
            </a:lvl2pPr>
            <a:lvl3pPr marL="628428" indent="-260258">
              <a:defRPr>
                <a:latin typeface="+mj-lt"/>
              </a:defRPr>
            </a:lvl3pPr>
            <a:lvl4pPr marL="0" indent="360235">
              <a:defRPr>
                <a:latin typeface="+mj-lt"/>
              </a:defRPr>
            </a:lvl4pPr>
            <a:lvl5pPr marL="1434593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961197" y="552454"/>
            <a:ext cx="8581268" cy="1219199"/>
          </a:xfrm>
        </p:spPr>
        <p:txBody>
          <a:bodyPr/>
          <a:lstStyle>
            <a:lvl1pPr marL="0" marR="0" indent="0" defTabSz="104268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marL="0" marR="0" lvl="0" indent="0" defTabSz="104268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2" y="2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8" y="1116335"/>
            <a:ext cx="8561139" cy="2232248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8" y="3781425"/>
            <a:ext cx="8561139" cy="3314700"/>
          </a:xfrm>
        </p:spPr>
        <p:txBody>
          <a:bodyPr anchor="t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3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26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0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537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671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80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4940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07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9" y="2110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1"/>
            <a:ext cx="8580438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62026" y="1771650"/>
            <a:ext cx="4234282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9960" y="1771650"/>
            <a:ext cx="4262505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0"/>
            <a:ext cx="9196705" cy="12192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7" y="1771650"/>
            <a:ext cx="4297419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344" indent="0">
              <a:buNone/>
              <a:defRPr sz="2300" b="1"/>
            </a:lvl2pPr>
            <a:lvl3pPr marL="1042688" indent="0">
              <a:buNone/>
              <a:defRPr sz="2100" b="1"/>
            </a:lvl3pPr>
            <a:lvl4pPr marL="1564032" indent="0">
              <a:buNone/>
              <a:defRPr sz="1800" b="1"/>
            </a:lvl4pPr>
            <a:lvl5pPr marL="2085376" indent="0">
              <a:buNone/>
              <a:defRPr sz="1800" b="1"/>
            </a:lvl5pPr>
            <a:lvl6pPr marL="2606719" indent="0">
              <a:buNone/>
              <a:defRPr sz="1800" b="1"/>
            </a:lvl6pPr>
            <a:lvl7pPr marL="3128064" indent="0">
              <a:buNone/>
              <a:defRPr sz="1800" b="1"/>
            </a:lvl7pPr>
            <a:lvl8pPr marL="3649408" indent="0">
              <a:buNone/>
              <a:defRPr sz="1800" b="1"/>
            </a:lvl8pPr>
            <a:lvl9pPr marL="4170751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962027" y="2397901"/>
            <a:ext cx="4297419" cy="469822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346703" y="1771650"/>
            <a:ext cx="4195762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344" indent="0">
              <a:buNone/>
              <a:defRPr sz="2300" b="1"/>
            </a:lvl2pPr>
            <a:lvl3pPr marL="1042688" indent="0">
              <a:buNone/>
              <a:defRPr sz="2100" b="1"/>
            </a:lvl3pPr>
            <a:lvl4pPr marL="1564032" indent="0">
              <a:buNone/>
              <a:defRPr sz="1800" b="1"/>
            </a:lvl4pPr>
            <a:lvl5pPr marL="2085376" indent="0">
              <a:buNone/>
              <a:defRPr sz="1800" b="1"/>
            </a:lvl5pPr>
            <a:lvl6pPr marL="2606719" indent="0">
              <a:buNone/>
              <a:defRPr sz="1800" b="1"/>
            </a:lvl6pPr>
            <a:lvl7pPr marL="3128064" indent="0">
              <a:buNone/>
              <a:defRPr sz="1800" b="1"/>
            </a:lvl7pPr>
            <a:lvl8pPr marL="3649408" indent="0">
              <a:buNone/>
              <a:defRPr sz="1800" b="1"/>
            </a:lvl8pPr>
            <a:lvl9pPr marL="4170751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346703" y="2412479"/>
            <a:ext cx="4195762" cy="4683646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9" y="2110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1"/>
            <a:ext cx="9196705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578975" y="6474804"/>
            <a:ext cx="663576" cy="720080"/>
          </a:xfrm>
          <a:prstGeom prst="rect">
            <a:avLst/>
          </a:prstGeom>
        </p:spPr>
        <p:txBody>
          <a:bodyPr vert="horz" lIns="104269" tIns="52135" rIns="104269" bIns="52135" rtlCol="0" anchor="ctr">
            <a:normAutofit/>
          </a:bodyPr>
          <a:lstStyle>
            <a:lvl1pPr algn="ctr">
              <a:defRPr sz="2700" i="0">
                <a:solidFill>
                  <a:schemeClr val="bg1"/>
                </a:solidFill>
                <a:latin typeface="+mj-lt"/>
              </a:defRPr>
            </a:lvl1pPr>
          </a:lstStyle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3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73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344" indent="0">
              <a:buNone/>
              <a:defRPr sz="1400"/>
            </a:lvl2pPr>
            <a:lvl3pPr marL="1042688" indent="0">
              <a:buNone/>
              <a:defRPr sz="1100"/>
            </a:lvl3pPr>
            <a:lvl4pPr marL="1564032" indent="0">
              <a:buNone/>
              <a:defRPr sz="1000"/>
            </a:lvl4pPr>
            <a:lvl5pPr marL="2085376" indent="0">
              <a:buNone/>
              <a:defRPr sz="1000"/>
            </a:lvl5pPr>
            <a:lvl6pPr marL="2606719" indent="0">
              <a:buNone/>
              <a:defRPr sz="1000"/>
            </a:lvl6pPr>
            <a:lvl7pPr marL="3128064" indent="0">
              <a:buNone/>
              <a:defRPr sz="1000"/>
            </a:lvl7pPr>
            <a:lvl8pPr marL="3649408" indent="0">
              <a:buNone/>
              <a:defRPr sz="1000"/>
            </a:lvl8pPr>
            <a:lvl9pPr marL="4170751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4214" y="540273"/>
            <a:ext cx="8588251" cy="1224136"/>
          </a:xfrm>
          <a:prstGeom prst="rect">
            <a:avLst/>
          </a:prstGeom>
        </p:spPr>
        <p:txBody>
          <a:bodyPr vert="horz" lIns="104269" tIns="52135" rIns="104269" bIns="52135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54214" y="1764295"/>
            <a:ext cx="8588251" cy="5331830"/>
          </a:xfrm>
          <a:prstGeom prst="rect">
            <a:avLst/>
          </a:prstGeom>
        </p:spPr>
        <p:txBody>
          <a:bodyPr vert="horz" lIns="104269" tIns="52135" rIns="104269" bIns="52135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671" y="7008173"/>
            <a:ext cx="2495127" cy="402567"/>
          </a:xfrm>
          <a:prstGeom prst="rect">
            <a:avLst/>
          </a:prstGeom>
        </p:spPr>
        <p:txBody>
          <a:bodyPr vert="horz" lIns="104269" tIns="52135" rIns="104269" bIns="52135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3581" y="7008173"/>
            <a:ext cx="3386243" cy="402567"/>
          </a:xfrm>
          <a:prstGeom prst="rect">
            <a:avLst/>
          </a:prstGeom>
        </p:spPr>
        <p:txBody>
          <a:bodyPr vert="horz" lIns="104269" tIns="52135" rIns="104269" bIns="52135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734552" y="6660951"/>
            <a:ext cx="724718" cy="696626"/>
          </a:xfrm>
          <a:prstGeom prst="rect">
            <a:avLst/>
          </a:prstGeom>
        </p:spPr>
        <p:txBody>
          <a:bodyPr vert="horz" lIns="104269" tIns="52135" rIns="104269" bIns="52135" rtlCol="0" anchor="ctr">
            <a:normAutofit/>
          </a:bodyPr>
          <a:lstStyle>
            <a:lvl1pPr algn="ctr">
              <a:lnSpc>
                <a:spcPts val="2400"/>
              </a:lnSpc>
              <a:defRPr sz="2700">
                <a:solidFill>
                  <a:schemeClr val="bg1"/>
                </a:solidFill>
              </a:defRPr>
            </a:lvl1pPr>
          </a:lstStyle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l" defTabSz="1042688" rtl="0" eaLnBrk="1" latinLnBrk="0" hangingPunct="1">
        <a:lnSpc>
          <a:spcPts val="5198"/>
        </a:lnSpc>
        <a:spcBef>
          <a:spcPct val="0"/>
        </a:spcBef>
        <a:buNone/>
        <a:defRPr sz="42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363410" indent="0" algn="l" defTabSz="1042688" rtl="0" eaLnBrk="1" latinLnBrk="0" hangingPunct="1">
        <a:spcBef>
          <a:spcPct val="20000"/>
        </a:spcBef>
        <a:buFont typeface="+mj-lt"/>
        <a:buNone/>
        <a:defRPr sz="37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363410" indent="0" algn="l" defTabSz="1042688" rtl="0" eaLnBrk="1" latinLnBrk="0" hangingPunct="1">
        <a:spcBef>
          <a:spcPct val="20000"/>
        </a:spcBef>
        <a:buFont typeface="Arial" pitchFamily="34" charset="0"/>
        <a:buNone/>
        <a:defRPr sz="24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712537" indent="-260258" algn="l" defTabSz="1042688" rtl="0" eaLnBrk="1" latinLnBrk="0" hangingPunct="1">
        <a:spcBef>
          <a:spcPct val="20000"/>
        </a:spcBef>
        <a:buFont typeface="Arial" pitchFamily="34" charset="0"/>
        <a:buChar char="•"/>
        <a:defRPr sz="24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360235" algn="just" defTabSz="1042688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tabLst/>
        <a:defRPr sz="16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1434593" indent="0" algn="l" defTabSz="1042688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defRPr sz="14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2867392" indent="-260672" algn="l" defTabSz="104268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8735" indent="-260672" algn="l" defTabSz="104268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080" indent="-260672" algn="l" defTabSz="104268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1424" indent="-260672" algn="l" defTabSz="104268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344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688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032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376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6719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064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49408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0751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4214" y="540273"/>
            <a:ext cx="8588251" cy="1224136"/>
          </a:xfrm>
          <a:prstGeom prst="rect">
            <a:avLst/>
          </a:prstGeom>
        </p:spPr>
        <p:txBody>
          <a:bodyPr vert="horz" lIns="104269" tIns="52135" rIns="104269" bIns="52135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54214" y="1764295"/>
            <a:ext cx="8588251" cy="5331830"/>
          </a:xfrm>
          <a:prstGeom prst="rect">
            <a:avLst/>
          </a:prstGeom>
        </p:spPr>
        <p:txBody>
          <a:bodyPr vert="horz" lIns="104269" tIns="52135" rIns="104269" bIns="52135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671" y="7008173"/>
            <a:ext cx="2495127" cy="402567"/>
          </a:xfrm>
          <a:prstGeom prst="rect">
            <a:avLst/>
          </a:prstGeom>
        </p:spPr>
        <p:txBody>
          <a:bodyPr vert="horz" lIns="104269" tIns="52135" rIns="104269" bIns="52135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3581" y="7008173"/>
            <a:ext cx="3386243" cy="402567"/>
          </a:xfrm>
          <a:prstGeom prst="rect">
            <a:avLst/>
          </a:prstGeom>
        </p:spPr>
        <p:txBody>
          <a:bodyPr vert="horz" lIns="104269" tIns="52135" rIns="104269" bIns="52135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734552" y="6660951"/>
            <a:ext cx="724718" cy="696626"/>
          </a:xfrm>
          <a:prstGeom prst="rect">
            <a:avLst/>
          </a:prstGeom>
        </p:spPr>
        <p:txBody>
          <a:bodyPr vert="horz" lIns="104269" tIns="52135" rIns="104269" bIns="52135" rtlCol="0" anchor="ctr">
            <a:normAutofit/>
          </a:bodyPr>
          <a:lstStyle>
            <a:lvl1pPr algn="ctr">
              <a:lnSpc>
                <a:spcPts val="2400"/>
              </a:lnSpc>
              <a:defRPr sz="2700">
                <a:solidFill>
                  <a:schemeClr val="bg1"/>
                </a:solidFill>
              </a:defRPr>
            </a:lvl1pPr>
          </a:lstStyle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62931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hf hdr="0" ftr="0" dt="0"/>
  <p:txStyles>
    <p:titleStyle>
      <a:lvl1pPr algn="l" defTabSz="1042688" rtl="0" eaLnBrk="1" latinLnBrk="0" hangingPunct="1">
        <a:lnSpc>
          <a:spcPts val="5198"/>
        </a:lnSpc>
        <a:spcBef>
          <a:spcPct val="0"/>
        </a:spcBef>
        <a:buNone/>
        <a:defRPr sz="42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363410" indent="0" algn="l" defTabSz="1042688" rtl="0" eaLnBrk="1" latinLnBrk="0" hangingPunct="1">
        <a:spcBef>
          <a:spcPct val="20000"/>
        </a:spcBef>
        <a:buFont typeface="+mj-lt"/>
        <a:buNone/>
        <a:defRPr sz="37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363410" indent="0" algn="l" defTabSz="1042688" rtl="0" eaLnBrk="1" latinLnBrk="0" hangingPunct="1">
        <a:spcBef>
          <a:spcPct val="20000"/>
        </a:spcBef>
        <a:buFont typeface="Arial" pitchFamily="34" charset="0"/>
        <a:buNone/>
        <a:defRPr sz="24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712537" indent="-260258" algn="l" defTabSz="1042688" rtl="0" eaLnBrk="1" latinLnBrk="0" hangingPunct="1">
        <a:spcBef>
          <a:spcPct val="20000"/>
        </a:spcBef>
        <a:buFont typeface="Arial" pitchFamily="34" charset="0"/>
        <a:buChar char="•"/>
        <a:defRPr sz="24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360235" algn="just" defTabSz="1042688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tabLst/>
        <a:defRPr sz="16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1434593" indent="0" algn="l" defTabSz="1042688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defRPr sz="14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2867392" indent="-260672" algn="l" defTabSz="104268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8735" indent="-260672" algn="l" defTabSz="104268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080" indent="-260672" algn="l" defTabSz="104268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1424" indent="-260672" algn="l" defTabSz="104268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344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688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032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376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6719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064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49408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0751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Office_Excel1.xlsx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.v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0156" y="468263"/>
            <a:ext cx="9577064" cy="1224136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Памятка  для плательщиков страховых взносом по администрированию налоговыми органами страховых взносов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22164" y="2700511"/>
            <a:ext cx="9505056" cy="2376264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Уважаемые плательщики страховых взносов!</a:t>
            </a:r>
          </a:p>
          <a:p>
            <a:pPr algn="ctr">
              <a:lnSpc>
                <a:spcPct val="150000"/>
              </a:lnSpc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связи с передачей полномочий по администрированию страховых взносов ФНС России, направляем Вам информационный материал для использования в работе.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1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5882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10</a:t>
            </a:fld>
            <a:endParaRPr lang="ru-RU" dirty="0"/>
          </a:p>
        </p:txBody>
      </p:sp>
      <p:sp>
        <p:nvSpPr>
          <p:cNvPr id="5" name="Заголовок 2"/>
          <p:cNvSpPr>
            <a:spLocks noGrp="1"/>
          </p:cNvSpPr>
          <p:nvPr>
            <p:ph type="title"/>
          </p:nvPr>
        </p:nvSpPr>
        <p:spPr>
          <a:xfrm>
            <a:off x="1746300" y="252239"/>
            <a:ext cx="6624736" cy="1219199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Уплата страховых взносов </a:t>
            </a:r>
            <a:endParaRPr lang="ru-RU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38572" y="1332359"/>
            <a:ext cx="9188647" cy="158417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2400" dirty="0" smtClean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января 2017 года уплата страховых взносов должна производиться на КБК, закрепленные за ФНС 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России</a:t>
            </a:r>
          </a:p>
          <a:p>
            <a:pPr algn="just"/>
            <a:endPara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05531" y="5489306"/>
            <a:ext cx="9221687" cy="11521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Сопоставительная таблица по КБК</a:t>
            </a:r>
            <a:r>
              <a:rPr 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размещена на сайте ФНС России (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https://www.nalog.ru/rn77/taxation/insprem</a:t>
            </a: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05532" y="3252121"/>
            <a:ext cx="9221686" cy="158417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Старые 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КБК государственных внебюджетных фондов закрыты и  уплата страховых взносов по ним не осуществляется</a:t>
            </a:r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07983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 noChangeAspect="1"/>
          </p:cNvSpPr>
          <p:nvPr>
            <p:ph type="title"/>
          </p:nvPr>
        </p:nvSpPr>
        <p:spPr>
          <a:xfrm>
            <a:off x="1170236" y="468263"/>
            <a:ext cx="8580438" cy="1080120"/>
          </a:xfrm>
        </p:spPr>
        <p:txBody>
          <a:bodyPr>
            <a:normAutofit/>
          </a:bodyPr>
          <a:lstStyle/>
          <a:p>
            <a:pPr lvl="0"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Сроки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уплаты страховых взносов: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912647474"/>
              </p:ext>
            </p:extLst>
          </p:nvPr>
        </p:nvGraphicFramePr>
        <p:xfrm>
          <a:off x="821682" y="1764407"/>
          <a:ext cx="8928992" cy="3888432"/>
        </p:xfrm>
        <a:graphic>
          <a:graphicData uri="http://schemas.openxmlformats.org/presentationml/2006/ole">
            <p:oleObj spid="_x0000_s2127" name="Лист" r:id="rId3" imgW="6181722" imgH="2447820" progId="Excel.Sheet.12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087076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Получение справок о состоянии расчетов и актов совместной сверки расчетов по страховым взносам</a:t>
            </a:r>
            <a:endParaRPr lang="ru-RU" sz="24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12</a:t>
            </a:fld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66180" y="2052439"/>
            <a:ext cx="8876284" cy="352839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1 февраля 2017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представление справок о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состоянии расчетов по страховым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взносам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осуществление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совместной сверки расчетов по страховым взносам за период до 1 января 2017 года производится территориальными органами ПФР и ФСС России.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1 февраля 2017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справки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отсутствии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задолженности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 состоянии расчетов и акты совместной сверки будут представляться налоговыми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органами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учетом сведений о страховых взносах.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81498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272837973"/>
              </p:ext>
            </p:extLst>
          </p:nvPr>
        </p:nvGraphicFramePr>
        <p:xfrm>
          <a:off x="378148" y="1516628"/>
          <a:ext cx="10081122" cy="58474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1"/>
                <a:gridCol w="5040561"/>
              </a:tblGrid>
              <a:tr h="1183883">
                <a:tc>
                  <a:txBody>
                    <a:bodyPr/>
                    <a:lstStyle/>
                    <a:p>
                      <a:pPr algn="ctr"/>
                      <a:endParaRPr lang="ru-RU" sz="1000" dirty="0" smtClean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ФНС России</a:t>
                      </a:r>
                    </a:p>
                    <a:p>
                      <a:pPr algn="ctr"/>
                      <a:r>
                        <a:rPr lang="ru-RU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(глава</a:t>
                      </a:r>
                      <a:r>
                        <a:rPr lang="ru-RU" baseline="0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34 НК РФ)</a:t>
                      </a:r>
                      <a:endParaRPr lang="ru-RU" dirty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42688" rtl="0" eaLnBrk="1" latinLnBrk="0" hangingPunct="1"/>
                      <a:endParaRPr lang="ru-RU" sz="1000" b="1" kern="1200" dirty="0" smtClean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ctr" defTabSz="1042688" rtl="0" eaLnBrk="1" latinLnBrk="0" hangingPunct="1"/>
                      <a:r>
                        <a:rPr lang="ru-RU" sz="2100" b="1" kern="1200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ФСС РФ</a:t>
                      </a:r>
                    </a:p>
                    <a:p>
                      <a:pPr marL="0" algn="ctr" defTabSz="1042688" rtl="0" eaLnBrk="1" latinLnBrk="0" hangingPunct="1"/>
                      <a:r>
                        <a:rPr lang="ru-RU" sz="2100" b="1" kern="1200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(Федеральный закон от 24.07.1998 </a:t>
                      </a:r>
                    </a:p>
                    <a:p>
                      <a:pPr marL="0" algn="ctr" defTabSz="1042688" rtl="0" eaLnBrk="1" latinLnBrk="0" hangingPunct="1"/>
                      <a:r>
                        <a:rPr lang="ru-RU" sz="2100" b="1" kern="1200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№ 125-ФЗ)</a:t>
                      </a:r>
                      <a:endParaRPr lang="ru-RU" sz="2100" b="1" kern="1200" dirty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224654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Страховые взносы 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 обязательное пенсионное страхование, 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 числе </a:t>
                      </a:r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страховые взносы </a:t>
                      </a:r>
                      <a:r>
                        <a:rPr lang="ru-RU" sz="1800" b="1" spc="-2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 дополнительное социальное обеспечение </a:t>
                      </a:r>
                      <a:r>
                        <a:rPr lang="ru-RU" sz="1800" spc="-2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членов летных экипажей воздушных судов гражданской авиации и отдельных категорий работников угольной промышленности и страховые взносы,</a:t>
                      </a:r>
                      <a:r>
                        <a:rPr lang="ru-RU" sz="1800" spc="-2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уплачиваемые </a:t>
                      </a:r>
                      <a:r>
                        <a:rPr lang="ru-RU" sz="1800" b="1" spc="-2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 дополнительным тарифам</a:t>
                      </a:r>
                      <a:r>
                        <a:rPr lang="ru-RU" sz="1800" spc="-2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 rowSpan="3">
                  <a:txBody>
                    <a:bodyPr/>
                    <a:lstStyle/>
                    <a:p>
                      <a:pPr marL="177800" marR="0" lvl="0" indent="0" algn="just" defTabSz="1042688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Страховые взносы 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 обязательное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страхование от несчастных случаев на производстве и профессиональных заболеваний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endParaRPr lang="ru-RU" sz="1800" dirty="0"/>
                    </a:p>
                  </a:txBody>
                  <a:tcPr>
                    <a:noFill/>
                  </a:tcPr>
                </a:tc>
              </a:tr>
              <a:tr h="1152014">
                <a:tc>
                  <a:txBody>
                    <a:bodyPr/>
                    <a:lstStyle/>
                    <a:p>
                      <a:pPr marL="0" marR="0" lvl="0" indent="0" algn="just" defTabSz="10426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Страховые взносы 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 обязательное социальное страхование по временной нетрудоспособности и в связи с материнством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ru-RU" sz="1800" dirty="0"/>
                    </a:p>
                  </a:txBody>
                  <a:tcP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43875">
                <a:tc>
                  <a:txBody>
                    <a:bodyPr/>
                    <a:lstStyle/>
                    <a:p>
                      <a:pPr marL="0" marR="0" lvl="0" indent="0" algn="just" defTabSz="10426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Страховые взносы 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 обязательное медицинское страхование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ru-RU" sz="1800" dirty="0"/>
                    </a:p>
                  </a:txBody>
                  <a:tcP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61638">
                <a:tc gridSpan="2">
                  <a:txBody>
                    <a:bodyPr/>
                    <a:lstStyle/>
                    <a:p>
                      <a:pPr marL="0" marR="0" lvl="0" indent="0" algn="l" defTabSz="10426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Федеральный закон</a:t>
                      </a:r>
                      <a:r>
                        <a:rPr lang="ru-RU" sz="1800" b="1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от 24.07.2009 № 212-ФЗ с 1 января 2017 года признан утратившим силу.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endParaRPr lang="ru-RU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26220" y="252239"/>
            <a:ext cx="8580438" cy="864096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Администрирование страховых взносов с 1 января 2017</a:t>
            </a:r>
            <a:endParaRPr lang="ru-RU" sz="2400" dirty="0">
              <a:solidFill>
                <a:schemeClr val="tx2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2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3675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94172" y="180231"/>
            <a:ext cx="993133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Разграничение </a:t>
            </a: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полномочий между налоговыми органами и государственными  внебюджетными фондами при передаче администрирования страховых взносов</a:t>
            </a: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450156" y="2148256"/>
            <a:ext cx="4390256" cy="5808839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buClr>
                <a:schemeClr val="accent1"/>
              </a:buClr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контроль за правильностью исчисления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полнотой и своевременностью уплаты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страховых взносов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 соответствии с положениями НК РФ; </a:t>
            </a:r>
          </a:p>
          <a:p>
            <a:pPr defTabSz="914400">
              <a:buClr>
                <a:schemeClr val="accent1"/>
              </a:buClr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прием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от плательщиков страховых взносов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расчетов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по страховым взносам,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начиная с представления расчета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по страховым взносам за отчетный период -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1 квартал 2017 года;</a:t>
            </a:r>
          </a:p>
          <a:p>
            <a:pPr defTabSz="914400">
              <a:buClr>
                <a:schemeClr val="accent1"/>
              </a:buClr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осуществление зачета/возврата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сумм страховых взносов, в том числе за периоды, истекшие до 1 января 2017 г., по решениям ПФР и ФСС РФ;</a:t>
            </a:r>
          </a:p>
          <a:p>
            <a:pPr defTabSz="914400">
              <a:buClr>
                <a:schemeClr val="accent1"/>
              </a:buClr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предоставление отсрочки (рассрочки)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по страховым взносам;</a:t>
            </a:r>
          </a:p>
          <a:p>
            <a:pPr defTabSz="914400">
              <a:buClr>
                <a:schemeClr val="accent1"/>
              </a:buClr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взыскание недоимки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по страховым взносам и задолженности по пеням и штрафам,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 том числе возникшей до 1 января 2017 года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начиная с меры по взысканию, следующей за мерой, примененной органами ПФР и ФСС РФ. </a:t>
            </a:r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defTabSz="914400"/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одержимое 3"/>
          <p:cNvSpPr txBox="1">
            <a:spLocks/>
          </p:cNvSpPr>
          <p:nvPr/>
        </p:nvSpPr>
        <p:spPr>
          <a:xfrm>
            <a:off x="5201265" y="2148254"/>
            <a:ext cx="5113987" cy="5413009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lnSpc>
                <a:spcPct val="110000"/>
              </a:lnSpc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прием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от плательщиков страховых взносов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расчетов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(уточненных расчетов) по страховым взносам за отчетные (расчетные) периоды, истекшие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до 1 января 2017 года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defTabSz="914400">
              <a:lnSpc>
                <a:spcPct val="110000"/>
              </a:lnSpc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контроль за правильностью исчисления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полнотой и своевременностью уплаты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страховых взносов за периоды до 1 января 2017 года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(камеральные и выездные проверки);</a:t>
            </a:r>
          </a:p>
          <a:p>
            <a:pPr defTabSz="914400">
              <a:lnSpc>
                <a:spcPct val="110000"/>
              </a:lnSpc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прием заявлений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от плательщиков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о возврате сумм страховых взносов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пеней, штрафов за отчетные периоды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до 1 января 2017 года,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принятие  решений  по данным заявлениям и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направление указанных решений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 налоговые органы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для исполнения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lnSpc>
                <a:spcPct val="110000"/>
              </a:lnSpc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за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органами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ФСС РФ сохранены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функции по проверке расходов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понесенных плательщиками на цели социального страхования в связи с временной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нетрудоспособностью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в связи с материнством и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возмещение сумм превышения понесенных расходов над исчисленными взносами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10000"/>
              </a:lnSpc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органами ПФР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сохранены функции по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ведению персонифицированного учета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контроля за уплатой страховых взносов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добровольному пенсионному страхованию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defTabSz="914400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Текст 4"/>
          <p:cNvSpPr txBox="1">
            <a:spLocks/>
          </p:cNvSpPr>
          <p:nvPr/>
        </p:nvSpPr>
        <p:spPr>
          <a:xfrm>
            <a:off x="594172" y="1380560"/>
            <a:ext cx="4248472" cy="527863"/>
          </a:xfrm>
          <a:prstGeom prst="rect">
            <a:avLst/>
          </a:prstGeom>
          <a:solidFill>
            <a:schemeClr val="tx2"/>
          </a:solidFill>
        </p:spPr>
        <p:txBody>
          <a:bodyPr vert="horz" rtlCol="0" anchor="ctr">
            <a:normAutofit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Tx/>
              <a:buNone/>
              <a:defRPr kumimoji="0" sz="20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Налоговые органы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Текст 5"/>
          <p:cNvSpPr txBox="1">
            <a:spLocks/>
          </p:cNvSpPr>
          <p:nvPr/>
        </p:nvSpPr>
        <p:spPr>
          <a:xfrm>
            <a:off x="5279922" y="1380560"/>
            <a:ext cx="4747297" cy="527863"/>
          </a:xfrm>
          <a:prstGeom prst="rect">
            <a:avLst/>
          </a:prstGeom>
          <a:solidFill>
            <a:srgbClr val="FF0000"/>
          </a:solidFill>
        </p:spPr>
        <p:txBody>
          <a:bodyPr vert="horz" rtlCol="0" anchor="ctr">
            <a:normAutofit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Tx/>
              <a:buNone/>
              <a:defRPr kumimoji="0" sz="20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ПФР и ФСС РФ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Номер слайда 3"/>
          <p:cNvSpPr>
            <a:spLocks noGrp="1"/>
          </p:cNvSpPr>
          <p:nvPr>
            <p:ph type="sldNum" sz="quarter" idx="11"/>
          </p:nvPr>
        </p:nvSpPr>
        <p:spPr>
          <a:xfrm>
            <a:off x="9734552" y="6660951"/>
            <a:ext cx="724718" cy="696626"/>
          </a:xfrm>
        </p:spPr>
        <p:txBody>
          <a:bodyPr/>
          <a:lstStyle/>
          <a:p>
            <a:r>
              <a:rPr lang="ru-RU" dirty="0" smtClean="0">
                <a:solidFill>
                  <a:prstClr val="white"/>
                </a:solidFill>
              </a:rPr>
              <a:t>2</a:t>
            </a:r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3267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13475" y="435000"/>
            <a:ext cx="993133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Тарифы </a:t>
            </a: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страховых 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взносов</a:t>
            </a:r>
            <a:endParaRPr lang="ru-RU" sz="2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5923" y="1407449"/>
            <a:ext cx="671388" cy="560216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20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Содержимое 2"/>
          <p:cNvSpPr txBox="1">
            <a:spLocks/>
          </p:cNvSpPr>
          <p:nvPr/>
        </p:nvSpPr>
        <p:spPr>
          <a:xfrm>
            <a:off x="791617" y="958220"/>
            <a:ext cx="9019579" cy="5126667"/>
          </a:xfrm>
          <a:prstGeom prst="rect">
            <a:avLst/>
          </a:prstGeom>
          <a:noFill/>
        </p:spPr>
        <p:txBody>
          <a:bodyPr vert="horz">
            <a:normAutofit fontScale="62500" lnSpcReduction="2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6700" marR="0" lvl="0" indent="0" defTabSz="914400" rtl="0" eaLnBrk="1" fontAlgn="auto" latinLnBrk="0" hangingPunct="1">
              <a:lnSpc>
                <a:spcPct val="120000"/>
              </a:lnSpc>
              <a:spcBef>
                <a:spcPts val="700"/>
              </a:spcBef>
              <a:spcAft>
                <a:spcPts val="0"/>
              </a:spcAft>
              <a:buClr>
                <a:srgbClr val="DD8047"/>
              </a:buClr>
              <a:buSzPct val="60000"/>
              <a:buFont typeface="Wingdings"/>
              <a:buNone/>
              <a:tabLst/>
              <a:defRPr/>
            </a:pPr>
            <a:r>
              <a:rPr kumimoji="0" lang="ru-RU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1. Тарифы страховых взносов для основной  категории налогоплательщиков установлены</a:t>
            </a:r>
            <a:r>
              <a:rPr kumimoji="0" lang="ru-RU" b="1" i="0" u="none" strike="noStrike" kern="120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статьей 426 Налогового кодекса Российской Федерации </a:t>
            </a:r>
            <a:r>
              <a:rPr kumimoji="0" lang="ru-RU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266700" lvl="0" indent="0" defTabSz="914400">
              <a:lnSpc>
                <a:spcPct val="120000"/>
              </a:lnSpc>
              <a:spcBef>
                <a:spcPts val="0"/>
              </a:spcBef>
              <a:buClr>
                <a:srgbClr val="DD8047"/>
              </a:buClr>
              <a:buNone/>
              <a:defRPr/>
            </a:pPr>
            <a:endParaRPr lang="ru-RU" sz="2600" b="1" dirty="0" smtClean="0">
              <a:solidFill>
                <a:srgbClr val="4F81BD"/>
              </a:solidFill>
              <a:latin typeface="Times New Roman" pitchFamily="18" charset="0"/>
              <a:cs typeface="Times New Roman" pitchFamily="18" charset="0"/>
            </a:endParaRPr>
          </a:p>
          <a:p>
            <a:pPr marL="266700" lvl="0" indent="0" defTabSz="914400">
              <a:lnSpc>
                <a:spcPct val="120000"/>
              </a:lnSpc>
              <a:spcBef>
                <a:spcPts val="0"/>
              </a:spcBef>
              <a:buClr>
                <a:srgbClr val="DD8047"/>
              </a:buClr>
              <a:buNone/>
              <a:defRPr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обязательное пенсионное страхование:</a:t>
            </a:r>
          </a:p>
          <a:p>
            <a:pPr marL="266700" lvl="0" indent="0" defTabSz="914400">
              <a:lnSpc>
                <a:spcPct val="120000"/>
              </a:lnSpc>
              <a:buClr>
                <a:srgbClr val="DD8047"/>
              </a:buClr>
              <a:buNone/>
              <a:defRPr/>
            </a:pPr>
            <a:r>
              <a:rPr lang="ru-RU" sz="26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22 %  </a:t>
            </a:r>
            <a:r>
              <a:rPr lang="ru-RU" sz="26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в пределах установленной величины </a:t>
            </a:r>
            <a:r>
              <a:rPr lang="ru-RU" sz="26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взносооблагаемой</a:t>
            </a:r>
            <a:r>
              <a:rPr lang="ru-RU" sz="26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 базы</a:t>
            </a:r>
            <a:r>
              <a:rPr lang="ru-RU" sz="26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266700" lvl="0" indent="0" defTabSz="914400">
              <a:lnSpc>
                <a:spcPct val="120000"/>
              </a:lnSpc>
              <a:buClr>
                <a:srgbClr val="DD8047"/>
              </a:buClr>
              <a:buNone/>
              <a:defRPr/>
            </a:pPr>
            <a:r>
              <a:rPr lang="ru-RU" sz="2600" b="1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(в </a:t>
            </a:r>
            <a:r>
              <a:rPr lang="ru-RU" sz="26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2017 году – 876 000 руб.)</a:t>
            </a:r>
          </a:p>
          <a:p>
            <a:pPr marL="266700" lvl="0" indent="0" defTabSz="914400">
              <a:lnSpc>
                <a:spcPct val="120000"/>
              </a:lnSpc>
              <a:buClr>
                <a:srgbClr val="DD8047"/>
              </a:buClr>
              <a:buNone/>
              <a:defRPr/>
            </a:pPr>
            <a:r>
              <a:rPr lang="ru-RU" sz="26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10 % </a:t>
            </a:r>
            <a:r>
              <a:rPr lang="ru-RU" sz="26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сверх предельной величины;</a:t>
            </a:r>
          </a:p>
          <a:p>
            <a:pPr marL="266700" lvl="0" indent="0" defTabSz="914400">
              <a:lnSpc>
                <a:spcPct val="120000"/>
              </a:lnSpc>
              <a:buClr>
                <a:srgbClr val="DD8047"/>
              </a:buClr>
              <a:buNone/>
              <a:defRPr/>
            </a:pPr>
            <a:endParaRPr lang="ru-RU" sz="2300" b="1" dirty="0" smtClean="0">
              <a:solidFill>
                <a:srgbClr val="4F81BD"/>
              </a:solidFill>
              <a:latin typeface="Times New Roman" pitchFamily="18" charset="0"/>
              <a:cs typeface="Times New Roman" pitchFamily="18" charset="0"/>
            </a:endParaRPr>
          </a:p>
          <a:p>
            <a:pPr marL="266700" lvl="0" indent="0" defTabSz="914400">
              <a:lnSpc>
                <a:spcPct val="120000"/>
              </a:lnSpc>
              <a:buClr>
                <a:srgbClr val="DD8047"/>
              </a:buClr>
              <a:buNone/>
              <a:defRPr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обязательное социальное страхование на случай временной нетрудоспособности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и </a:t>
            </a:r>
          </a:p>
          <a:p>
            <a:pPr marL="266700" lvl="0" indent="0" defTabSz="914400">
              <a:lnSpc>
                <a:spcPct val="120000"/>
              </a:lnSpc>
              <a:buClr>
                <a:srgbClr val="DD8047"/>
              </a:buClr>
              <a:buNone/>
              <a:defRPr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связи с материнством: </a:t>
            </a:r>
          </a:p>
          <a:p>
            <a:pPr marL="266700" lvl="0" indent="0" defTabSz="914400">
              <a:lnSpc>
                <a:spcPct val="120000"/>
              </a:lnSpc>
              <a:buClr>
                <a:srgbClr val="DD8047"/>
              </a:buClr>
              <a:buNone/>
              <a:defRPr/>
            </a:pPr>
            <a:r>
              <a:rPr lang="ru-RU" sz="26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2,9 %</a:t>
            </a:r>
            <a:r>
              <a:rPr lang="ru-RU" sz="26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 с сумм выплат в пределах установленной величины </a:t>
            </a:r>
            <a:r>
              <a:rPr lang="ru-RU" sz="26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взносооблагаемой</a:t>
            </a:r>
            <a:r>
              <a:rPr lang="ru-RU" sz="26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 базы  (</a:t>
            </a:r>
            <a:r>
              <a:rPr lang="ru-RU" sz="26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в 2017 году – 755 000 руб.)</a:t>
            </a:r>
            <a:r>
              <a:rPr lang="ru-RU" sz="26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66700" lvl="0" indent="0" defTabSz="914400">
              <a:lnSpc>
                <a:spcPct val="120000"/>
              </a:lnSpc>
              <a:buClr>
                <a:srgbClr val="DD8047"/>
              </a:buClr>
              <a:buNone/>
              <a:defRPr/>
            </a:pPr>
            <a:r>
              <a:rPr lang="ru-RU" sz="26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1,8 % </a:t>
            </a:r>
            <a:r>
              <a:rPr lang="ru-RU" sz="26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с выплат в пользу иностранных граждан, временно пребывающих в РФ, в пределах </a:t>
            </a:r>
            <a:r>
              <a:rPr lang="ru-RU" sz="26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взносооблагаемой</a:t>
            </a:r>
            <a:r>
              <a:rPr lang="ru-RU" sz="26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базы;</a:t>
            </a:r>
          </a:p>
          <a:p>
            <a:pPr marL="266700" lvl="0" indent="0" defTabSz="914400">
              <a:lnSpc>
                <a:spcPct val="120000"/>
              </a:lnSpc>
              <a:buClr>
                <a:srgbClr val="DD8047"/>
              </a:buClr>
              <a:buNone/>
              <a:defRPr/>
            </a:pPr>
            <a:endParaRPr lang="ru-RU" sz="2300" b="1" dirty="0" smtClean="0">
              <a:solidFill>
                <a:srgbClr val="4F81BD"/>
              </a:solidFill>
              <a:latin typeface="Times New Roman" pitchFamily="18" charset="0"/>
              <a:cs typeface="Times New Roman" pitchFamily="18" charset="0"/>
            </a:endParaRPr>
          </a:p>
          <a:p>
            <a:pPr marL="266700" lvl="0" indent="0" defTabSz="914400">
              <a:lnSpc>
                <a:spcPct val="120000"/>
              </a:lnSpc>
              <a:buClr>
                <a:srgbClr val="DD8047"/>
              </a:buClr>
              <a:buNone/>
              <a:defRPr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обязательное медицинское страхование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6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5,1 % со всех выплат в год независимо </a:t>
            </a:r>
            <a:r>
              <a:rPr lang="ru-RU" sz="26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ru-RU" sz="26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их </a:t>
            </a:r>
            <a:r>
              <a:rPr lang="ru-RU" sz="26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размера</a:t>
            </a:r>
            <a:r>
              <a:rPr lang="ru-RU" sz="26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26670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DD8047"/>
              </a:buClr>
              <a:buSzPct val="60000"/>
              <a:buFont typeface="Wingdings"/>
              <a:buNone/>
              <a:tabLst/>
              <a:defRPr/>
            </a:pPr>
            <a:endParaRPr kumimoji="0" lang="ru-RU" sz="6400" b="1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26670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DD8047"/>
              </a:buClr>
              <a:buSzPct val="60000"/>
              <a:buFont typeface="Wingdings"/>
              <a:buNone/>
              <a:tabLst/>
              <a:defRPr/>
            </a:pPr>
            <a:endParaRPr kumimoji="0" lang="ru-RU" sz="6400" b="1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DD8047"/>
              </a:buClr>
              <a:buSzPct val="60000"/>
              <a:buFont typeface="Wingdings"/>
              <a:buChar char=""/>
              <a:tabLst/>
              <a:defRPr/>
            </a:pPr>
            <a:endParaRPr kumimoji="0" lang="ru-RU" sz="29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6" name="Номер слайда 3"/>
          <p:cNvSpPr>
            <a:spLocks noGrp="1"/>
          </p:cNvSpPr>
          <p:nvPr>
            <p:ph type="sldNum" sz="quarter" idx="11"/>
          </p:nvPr>
        </p:nvSpPr>
        <p:spPr>
          <a:xfrm>
            <a:off x="9734552" y="6660951"/>
            <a:ext cx="724718" cy="696626"/>
          </a:xfrm>
        </p:spPr>
        <p:txBody>
          <a:bodyPr/>
          <a:lstStyle/>
          <a:p>
            <a:r>
              <a:rPr lang="ru-RU" dirty="0" smtClean="0">
                <a:solidFill>
                  <a:prstClr val="white"/>
                </a:solidFill>
              </a:rPr>
              <a:t>3</a:t>
            </a: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62759" y="1687557"/>
            <a:ext cx="8536012" cy="137299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059161" y="3276575"/>
            <a:ext cx="8536013" cy="19049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059160" y="5325541"/>
            <a:ext cx="8536012" cy="75416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1059159" y="1116335"/>
            <a:ext cx="8536012" cy="4078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1059159" y="6228903"/>
            <a:ext cx="8536013" cy="93610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 sz="1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 lvl="0" algn="just"/>
            <a:r>
              <a:rPr lang="ru-RU" sz="1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itchFamily="18" charset="0"/>
              </a:rPr>
              <a:t>2</a:t>
            </a: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itchFamily="18" charset="0"/>
              </a:rPr>
              <a:t>Категории плательщиков, имеющие право на применение пониженных тарифов страховых взносов, и условия применения пониженных тарифов, установлены статьей 427 НК РФ</a:t>
            </a:r>
          </a:p>
          <a:p>
            <a:pPr algn="ctr"/>
            <a:endParaRPr lang="ru-RU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94213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0156" y="396255"/>
            <a:ext cx="9577064" cy="6264696"/>
          </a:xfrm>
        </p:spPr>
        <p:txBody>
          <a:bodyPr>
            <a:noAutofit/>
          </a:bodyPr>
          <a:lstStyle/>
          <a:p>
            <a:pPr algn="ctr" defTabSz="1076325"/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Предельная величина базы для исчисления страховых взносов</a:t>
            </a:r>
          </a:p>
          <a:p>
            <a:pPr defTabSz="1076325"/>
            <a:endParaRPr lang="ru-RU" sz="1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1076325"/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Постановлением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Российской Федерации от 29.11.2016 № 1255</a:t>
            </a:r>
            <a:r>
              <a:rPr lang="ru-RU" sz="1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утверждена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предельная величина базы для исчисления страховых взносов для плательщиков, производящих выплаты в пользу физических лиц, указанных в подпункте 1 пункта 1 статьи 419 НК РФ главы 34 НК РФ. </a:t>
            </a:r>
            <a:endPara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1076325"/>
            <a:endParaRPr lang="ru-RU" sz="1000" dirty="0"/>
          </a:p>
          <a:p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2017 год </a:t>
            </a: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установлена 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следующих размерах</a:t>
            </a: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4013" defTabSz="1087438">
              <a:buFontTx/>
              <a:buChar char="-"/>
            </a:pPr>
            <a:r>
              <a:rPr lang="ru-RU" sz="20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обязательное социальное страхование на случай временной </a:t>
            </a:r>
            <a:r>
              <a:rPr lang="ru-RU" sz="20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нетрудоспособности </a:t>
            </a:r>
            <a:r>
              <a:rPr lang="ru-RU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в связи с </a:t>
            </a:r>
            <a:r>
              <a:rPr lang="ru-RU" sz="20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материнством </a:t>
            </a:r>
            <a:r>
              <a:rPr lang="ru-RU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755 000 рублей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4013"/>
            <a:r>
              <a:rPr lang="ru-RU" sz="20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нарастающим </a:t>
            </a:r>
            <a:r>
              <a:rPr lang="ru-RU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итогом с начала года</a:t>
            </a:r>
            <a:r>
              <a:rPr lang="ru-RU" sz="20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54013"/>
            <a:endParaRPr lang="ru-RU" sz="20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4013"/>
            <a:endParaRPr lang="ru-RU" sz="20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4013">
              <a:buFontTx/>
              <a:buChar char="-"/>
            </a:pPr>
            <a:r>
              <a:rPr lang="ru-RU" sz="20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обязательное пенсионное страхование -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876 000 рублей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4013"/>
            <a:r>
              <a:rPr lang="ru-RU" sz="20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нарастающим </a:t>
            </a:r>
            <a:r>
              <a:rPr lang="ru-RU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итогом с начала </a:t>
            </a:r>
            <a:r>
              <a:rPr lang="ru-RU" sz="20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года.</a:t>
            </a:r>
            <a:endParaRPr lang="ru-RU" sz="20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4013"/>
            <a:r>
              <a:rPr lang="ru-RU" sz="2400" b="0" dirty="0"/>
              <a:t> </a:t>
            </a:r>
          </a:p>
          <a:p>
            <a:endParaRPr lang="ru-RU" sz="2400" dirty="0" smtClean="0"/>
          </a:p>
          <a:p>
            <a:endParaRPr lang="ru-RU" sz="2400" dirty="0"/>
          </a:p>
          <a:p>
            <a:endParaRPr lang="ru-RU" sz="2400" dirty="0"/>
          </a:p>
          <a:p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810196" y="2988543"/>
            <a:ext cx="8933804" cy="12961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810196" y="4788744"/>
            <a:ext cx="8933804" cy="108011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06088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4292" y="468263"/>
            <a:ext cx="7860358" cy="576064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Представление расчетов по страховых взносам</a:t>
            </a:r>
            <a:endParaRPr lang="ru-RU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386260" y="1260351"/>
            <a:ext cx="8352928" cy="1800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Расчеты по страховым взносам представляются начиная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расчета </a:t>
            </a:r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отчетный </a:t>
            </a:r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период 1 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квартал 2017 года</a:t>
            </a:r>
            <a:r>
              <a:rPr lang="ru-RU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налоговый орган по месту учета плательщиков страховых взносов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386260" y="3276575"/>
            <a:ext cx="8352928" cy="23042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24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Расчеты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страховым взносам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организациями, имеющими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обособленные подразделения,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представляются как по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месту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нахождения организаций, так и по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месту нахождения обособленных подразделений, которые начисляют выплаты и иные вознаграждения в пользу физических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</a:t>
            </a:r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ru-RU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386260" y="5940871"/>
            <a:ext cx="8352928" cy="7200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18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По </a:t>
            </a: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обособленным подразделениям за рубежом представление отчетности происходит централизовано по месту нахождения головной организации.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753744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9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3283" y="218988"/>
            <a:ext cx="8580438" cy="1167829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Способы представления расчетов 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страховых взносам</a:t>
            </a:r>
            <a:endParaRPr lang="ru-RU" sz="24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09447" y="1260351"/>
            <a:ext cx="4662875" cy="226825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1400" dirty="0" smtClean="0">
              <a:solidFill>
                <a:srgbClr val="C00000"/>
              </a:solidFill>
            </a:endParaRPr>
          </a:p>
          <a:p>
            <a:pPr algn="just"/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Плательщики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вновь созданные организации (в том числе при реорганизации), у которых среднесписочная численность физических лиц, в пользу которых производятся выплаты и иные вознаграждения</a:t>
            </a:r>
            <a:r>
              <a:rPr lang="ru-RU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превышает 25 человек</a:t>
            </a:r>
            <a:endParaRPr lang="ru-RU" sz="18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dirty="0" smtClean="0">
              <a:solidFill>
                <a:srgbClr val="C00000"/>
              </a:solidFill>
            </a:endParaRPr>
          </a:p>
          <a:p>
            <a:pPr algn="just"/>
            <a:endParaRPr lang="ru-RU" sz="1400" dirty="0">
              <a:solidFill>
                <a:srgbClr val="C00000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09447" y="3862777"/>
            <a:ext cx="4670777" cy="255121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Плательщики и вновь созданные организации (в том числе при реорганизации), у которых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среднесписочная численность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физических лиц, в пользу которых производятся выплаты и иные вознаграждения,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составляет </a:t>
            </a: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 человек и </a:t>
            </a:r>
            <a:r>
              <a:rPr lang="ru-RU" sz="1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менее</a:t>
            </a:r>
            <a:endParaRPr lang="ru-RU" sz="1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трелка вниз 15"/>
          <p:cNvSpPr/>
          <p:nvPr/>
        </p:nvSpPr>
        <p:spPr>
          <a:xfrm rot="16200000" flipH="1">
            <a:off x="5644542" y="2206266"/>
            <a:ext cx="576068" cy="988495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 rot="19391538">
            <a:off x="5360257" y="3654834"/>
            <a:ext cx="743635" cy="4158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b="1" dirty="0">
              <a:solidFill>
                <a:srgbClr val="C00000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740580" y="2318421"/>
            <a:ext cx="3411056" cy="70439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электронном виде</a:t>
            </a:r>
            <a:endParaRPr lang="ru-RU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 flipV="1">
            <a:off x="6745842" y="4402248"/>
            <a:ext cx="3449663" cy="67453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905908" y="4190578"/>
            <a:ext cx="327007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выбору плательщика:</a:t>
            </a:r>
          </a:p>
          <a:p>
            <a:endParaRPr lang="ru-RU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 rot="10800000" flipV="1">
            <a:off x="6282804" y="5758089"/>
            <a:ext cx="1802936" cy="71784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электронном виде</a:t>
            </a:r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 rot="10800000" flipV="1">
            <a:off x="8446108" y="5758089"/>
            <a:ext cx="2013162" cy="71784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бумажном носителе</a:t>
            </a:r>
            <a:endParaRPr lang="ru-RU" sz="1800" dirty="0">
              <a:solidFill>
                <a:schemeClr val="tx1"/>
              </a:solidFill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 flipH="1">
            <a:off x="7184271" y="5182030"/>
            <a:ext cx="1178020" cy="446598"/>
          </a:xfrm>
          <a:prstGeom prst="straightConnector1">
            <a:avLst/>
          </a:prstGeom>
          <a:ln w="28575" cmpd="sng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8522357" y="5191938"/>
            <a:ext cx="1043311" cy="426782"/>
          </a:xfrm>
          <a:prstGeom prst="straightConnector1">
            <a:avLst/>
          </a:prstGeom>
          <a:ln w="28575" cmpd="sng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Стрелка вниз 19"/>
          <p:cNvSpPr/>
          <p:nvPr/>
        </p:nvSpPr>
        <p:spPr>
          <a:xfrm rot="16200000" flipH="1">
            <a:off x="5641773" y="4272924"/>
            <a:ext cx="576068" cy="988495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2582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 noChangeAspect="1"/>
          </p:cNvSpPr>
          <p:nvPr>
            <p:ph type="title"/>
          </p:nvPr>
        </p:nvSpPr>
        <p:spPr>
          <a:xfrm>
            <a:off x="1294184" y="819759"/>
            <a:ext cx="8580438" cy="29657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Сроки</a:t>
            </a:r>
            <a:r>
              <a:rPr lang="ru-RU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представления расчета по страховым взносам </a:t>
            </a:r>
            <a:r>
              <a:rPr lang="ru-RU" sz="3100" dirty="0">
                <a:solidFill>
                  <a:schemeClr val="tx2"/>
                </a:solidFill>
              </a:rPr>
              <a:t/>
            </a:r>
            <a:br>
              <a:rPr lang="ru-RU" sz="3100" dirty="0">
                <a:solidFill>
                  <a:schemeClr val="tx2"/>
                </a:solidFill>
              </a:rPr>
            </a:br>
            <a:endParaRPr lang="ru-RU" sz="2800" dirty="0">
              <a:solidFill>
                <a:schemeClr val="tx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22164" y="2052439"/>
            <a:ext cx="9145016" cy="4316743"/>
          </a:xfrm>
          <a:prstGeom prst="rect">
            <a:avLst/>
          </a:prstGeom>
        </p:spPr>
        <p:txBody>
          <a:bodyPr wrap="square" lIns="116824" tIns="58412" rIns="116824" bIns="58412">
            <a:spAutoFit/>
          </a:bodyPr>
          <a:lstStyle/>
          <a:p>
            <a:pPr marL="365074" indent="-365074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плательщиков страховых взносов – работодателей расчетным периодом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признается </a:t>
            </a: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календарный год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 отчетными периодами </a:t>
            </a:r>
            <a:r>
              <a:rPr lang="ru-RU" sz="1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квартал, полугодие, девять месяцев календарного </a:t>
            </a:r>
            <a:r>
              <a:rPr lang="ru-RU" sz="1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  <a:r>
              <a:rPr lang="ru-RU" sz="1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</a:pPr>
            <a:endParaRPr lang="ru-RU" dirty="0" smtClean="0"/>
          </a:p>
          <a:p>
            <a:pPr>
              <a:lnSpc>
                <a:spcPct val="107000"/>
              </a:lnSpc>
            </a:pPr>
            <a:endParaRPr lang="ru-RU" dirty="0"/>
          </a:p>
          <a:p>
            <a:pPr>
              <a:lnSpc>
                <a:spcPct val="107000"/>
              </a:lnSpc>
            </a:pPr>
            <a:endParaRPr lang="ru-RU" dirty="0" smtClean="0"/>
          </a:p>
          <a:p>
            <a:pPr>
              <a:lnSpc>
                <a:spcPct val="107000"/>
              </a:lnSpc>
            </a:pPr>
            <a:endParaRPr lang="ru-RU" dirty="0"/>
          </a:p>
          <a:p>
            <a:pPr>
              <a:lnSpc>
                <a:spcPct val="107000"/>
              </a:lnSpc>
            </a:pPr>
            <a:endParaRPr lang="ru-RU" dirty="0" smtClean="0"/>
          </a:p>
          <a:p>
            <a:pPr>
              <a:lnSpc>
                <a:spcPct val="107000"/>
              </a:lnSpc>
            </a:pPr>
            <a:endParaRPr lang="ru-RU" dirty="0" smtClean="0"/>
          </a:p>
          <a:p>
            <a:pPr>
              <a:lnSpc>
                <a:spcPct val="107000"/>
              </a:lnSpc>
            </a:pPr>
            <a:endParaRPr lang="ru-RU" dirty="0" smtClean="0"/>
          </a:p>
          <a:p>
            <a:pPr marL="365074" indent="-365074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Главы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крестьянских (фермерских) хозяйств представляют в налоговый орган по месту учета расчет по страховым взносам </a:t>
            </a: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ежегодно до 30 января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календарного года, следующего за истекшим расчетным периодом.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602284" y="1116335"/>
            <a:ext cx="7332618" cy="64807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6824" tIns="58412" rIns="116824" bIns="58412" rtlCol="0" anchor="ctr"/>
          <a:lstStyle/>
          <a:p>
            <a:pPr algn="ctr"/>
            <a:r>
              <a:rPr lang="ru-RU" sz="2000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30-е число месяца, следующего за отчетным периодом</a:t>
            </a:r>
            <a:endParaRPr lang="ru-RU" sz="200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579233451"/>
              </p:ext>
            </p:extLst>
          </p:nvPr>
        </p:nvGraphicFramePr>
        <p:xfrm>
          <a:off x="1637110" y="3178550"/>
          <a:ext cx="6673881" cy="16603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24195"/>
                <a:gridCol w="3449686"/>
              </a:tblGrid>
              <a:tr h="354460"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ru-RU" sz="1800" b="1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 (2017 год)</a:t>
                      </a:r>
                    </a:p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201" marR="8020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ru-RU" sz="1800" b="1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 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представления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201" marR="80201" marT="0" marB="0"/>
                </a:tc>
              </a:tr>
              <a:tr h="281733"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квартал 2017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201" marR="8020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мая 2017 г.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201" marR="80201" marT="0" marB="0"/>
                </a:tc>
              </a:tr>
              <a:tr h="281733"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полугодие 2017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201" marR="8020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июля 2017 г.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201" marR="80201" marT="0" marB="0"/>
                </a:tc>
              </a:tr>
              <a:tr h="281733"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месяцев 2017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201" marR="8020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октября 2017 г.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201" marR="80201" marT="0" marB="0"/>
                </a:tc>
              </a:tr>
              <a:tr h="281733"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расчетный период - 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2017 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201" marR="8020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января 2018 г.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201" marR="80201" marT="0" marB="0"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9883204" y="6660951"/>
            <a:ext cx="432048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700" dirty="0" smtClean="0">
                <a:solidFill>
                  <a:schemeClr val="bg1"/>
                </a:solidFill>
              </a:rPr>
              <a:t>7</a:t>
            </a:r>
            <a:endParaRPr lang="ru-RU" sz="27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26328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672349460"/>
              </p:ext>
            </p:extLst>
          </p:nvPr>
        </p:nvGraphicFramePr>
        <p:xfrm>
          <a:off x="666180" y="1260352"/>
          <a:ext cx="9289031" cy="55446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89031"/>
              </a:tblGrid>
              <a:tr h="44396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129913">
                <a:tc>
                  <a:txBody>
                    <a:bodyPr/>
                    <a:lstStyle/>
                    <a:p>
                      <a:pPr marL="514350" indent="-514350">
                        <a:buAutoNum type="arabicPeriod"/>
                      </a:pPr>
                      <a:r>
                        <a:rPr lang="ru-RU" sz="20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Сведения о совокупной сумме страховых 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взносов на обязательное пенсионное страхование </a:t>
                      </a:r>
                      <a:r>
                        <a:rPr lang="ru-RU" sz="20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не соответствуют сведениям о сумме</a:t>
                      </a:r>
                      <a:r>
                        <a:rPr lang="ru-RU" sz="200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исчисленных страховых взносов </a:t>
                      </a:r>
                      <a:r>
                        <a:rPr lang="ru-RU" sz="20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по каждому застрахованному лицу 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за указанный период:</a:t>
                      </a:r>
                    </a:p>
                    <a:p>
                      <a:pPr marL="0" indent="0">
                        <a:buNone/>
                      </a:pPr>
                      <a:endParaRPr lang="ru-RU" sz="20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marL="533400" indent="0" algn="just" rtl="0"/>
                      <a:r>
                        <a:rPr lang="ru-RU" sz="2000" b="1" i="0" u="none" strike="noStrike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Строка 061 по графам 3, 4, 5 </a:t>
                      </a: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приложения 1</a:t>
                      </a: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Раздела 1 Расчета </a:t>
                      </a:r>
                      <a:r>
                        <a:rPr lang="ru-RU" sz="2000" b="0" i="0" u="none" strike="noStrike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должна совпадать с суммами </a:t>
                      </a:r>
                      <a:r>
                        <a:rPr lang="ru-RU" sz="2000" b="1" i="0" u="none" strike="noStrike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строк 240 Раздела 3 Расчета за каждый месяц </a:t>
                      </a:r>
                      <a:r>
                        <a:rPr lang="ru-RU" sz="2000" b="0" i="0" u="none" strike="noStrike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соответственно.</a:t>
                      </a:r>
                    </a:p>
                    <a:p>
                      <a:endParaRPr lang="ru-RU" sz="2000" dirty="0"/>
                    </a:p>
                  </a:txBody>
                  <a:tcPr>
                    <a:noFill/>
                  </a:tcPr>
                </a:tc>
              </a:tr>
              <a:tr h="1970735">
                <a:tc>
                  <a:txBody>
                    <a:bodyPr/>
                    <a:lstStyle/>
                    <a:p>
                      <a:pPr marL="0" indent="0" algn="just"/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2.     </a:t>
                      </a:r>
                      <a:endParaRPr lang="ru-RU" sz="2000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10196" y="324247"/>
            <a:ext cx="9649074" cy="936105"/>
          </a:xfrm>
        </p:spPr>
        <p:txBody>
          <a:bodyPr>
            <a:normAutofit/>
          </a:bodyPr>
          <a:lstStyle/>
          <a:p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асчет считается непредставленным в случае:</a:t>
            </a:r>
            <a:endParaRPr lang="ru-RU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9</a:t>
            </a:fld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38188" y="1836415"/>
            <a:ext cx="9217024" cy="25922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>
              <a:buAutoNum type="arabicPeriod"/>
            </a:pP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Сведения о совокупной сумме 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страховых взносов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на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обязательное пенсионное страхование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не соответствуют сведениям о сумме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исчисленных страховых взносов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по каждому застрахованному лицу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за указанный период:</a:t>
            </a:r>
          </a:p>
          <a:p>
            <a:pPr marL="533400"/>
            <a:endParaRPr lang="ru-RU" sz="10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3400"/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Строка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061 по графам 3, 4, 5 приложения 1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Раздела 1 Расчета должна совпадать с суммами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строк 240 Раздела 3 Расчета за каждый месяц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соответственно.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738188" y="4860751"/>
            <a:ext cx="9217022" cy="158417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 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Указаны недостоверные персональные данные,</a:t>
            </a:r>
          </a:p>
          <a:p>
            <a:pPr algn="just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     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идентифицирующие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застрахованных физических лиц:</a:t>
            </a:r>
          </a:p>
          <a:p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    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ФИО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 СНИЛС – ИНН</a:t>
            </a:r>
          </a:p>
          <a:p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                                       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при наличии)</a:t>
            </a:r>
          </a:p>
        </p:txBody>
      </p:sp>
    </p:spTree>
    <p:extLst>
      <p:ext uri="{BB962C8B-B14F-4D97-AF65-F5344CB8AC3E}">
        <p14:creationId xmlns:p14="http://schemas.microsoft.com/office/powerpoint/2010/main" xmlns="" val="3199656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_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Present_FNS2012_A4</Template>
  <TotalTime>21579</TotalTime>
  <Words>1114</Words>
  <Application>Microsoft Office PowerPoint</Application>
  <PresentationFormat>Произвольный</PresentationFormat>
  <Paragraphs>138</Paragraphs>
  <Slides>12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Present_FNS2012_A4</vt:lpstr>
      <vt:lpstr>1_Present_FNS2012_A4</vt:lpstr>
      <vt:lpstr>Лист</vt:lpstr>
      <vt:lpstr>Памятка  для плательщиков страховых взносом по администрированию налоговыми органами страховых взносов</vt:lpstr>
      <vt:lpstr>Администрирование страховых взносов с 1 января 2017</vt:lpstr>
      <vt:lpstr>Слайд 3</vt:lpstr>
      <vt:lpstr>Слайд 4</vt:lpstr>
      <vt:lpstr>Слайд 5</vt:lpstr>
      <vt:lpstr>Представление расчетов по страховых взносам</vt:lpstr>
      <vt:lpstr>Способы представления расчетов по страховых взносам</vt:lpstr>
      <vt:lpstr>Сроки представления расчета по страховым взносам  </vt:lpstr>
      <vt:lpstr>Расчет считается непредставленным в случае:</vt:lpstr>
      <vt:lpstr>Уплата страховых взносов </vt:lpstr>
      <vt:lpstr>Сроки уплаты страховых взносов:</vt:lpstr>
      <vt:lpstr>Получение справок о состоянии расчетов и актов совместной сверки расчетов по страховым взносам</vt:lpstr>
    </vt:vector>
  </TitlesOfParts>
  <Company>Kraftway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GEG</dc:creator>
  <cp:lastModifiedBy>Кассиров Алексей</cp:lastModifiedBy>
  <cp:revision>1776</cp:revision>
  <cp:lastPrinted>2017-01-18T08:25:17Z</cp:lastPrinted>
  <dcterms:created xsi:type="dcterms:W3CDTF">2013-04-18T07:19:29Z</dcterms:created>
  <dcterms:modified xsi:type="dcterms:W3CDTF">2017-05-02T12:47:38Z</dcterms:modified>
</cp:coreProperties>
</file>